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63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2" r:id="rId21"/>
    <p:sldId id="291" r:id="rId22"/>
    <p:sldId id="290" r:id="rId23"/>
    <p:sldId id="273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8B4F403-466E-4EA6-B324-82762C3EBC73}" type="datetimeFigureOut">
              <a:rPr lang="pt-BR" smtClean="0"/>
              <a:t>05/05/2025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1C90B84-2F62-499F-B2F1-DA9765322175}" type="slidenum">
              <a:rPr lang="pt-BR" smtClean="0"/>
              <a:t>‹nº›</a:t>
            </a:fld>
            <a:endParaRPr lang="pt-BR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5146666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4F403-466E-4EA6-B324-82762C3EBC73}" type="datetimeFigureOut">
              <a:rPr lang="pt-BR" smtClean="0"/>
              <a:t>05/05/2025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0B84-2F62-499F-B2F1-DA97653221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1317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4F403-466E-4EA6-B324-82762C3EBC73}" type="datetimeFigureOut">
              <a:rPr lang="pt-BR" smtClean="0"/>
              <a:t>05/05/2025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0B84-2F62-499F-B2F1-DA97653221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2202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4F403-466E-4EA6-B324-82762C3EBC73}" type="datetimeFigureOut">
              <a:rPr lang="pt-BR" smtClean="0"/>
              <a:t>05/05/2025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0B84-2F62-499F-B2F1-DA97653221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9483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8B4F403-466E-4EA6-B324-82762C3EBC73}" type="datetimeFigureOut">
              <a:rPr lang="pt-BR" smtClean="0"/>
              <a:t>05/05/2025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1C90B84-2F62-499F-B2F1-DA9765322175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1577837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4F403-466E-4EA6-B324-82762C3EBC73}" type="datetimeFigureOut">
              <a:rPr lang="pt-BR" smtClean="0"/>
              <a:t>05/05/2025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0B84-2F62-499F-B2F1-DA97653221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7147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4F403-466E-4EA6-B324-82762C3EBC73}" type="datetimeFigureOut">
              <a:rPr lang="pt-BR" smtClean="0"/>
              <a:t>05/05/2025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0B84-2F62-499F-B2F1-DA97653221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8952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4F403-466E-4EA6-B324-82762C3EBC73}" type="datetimeFigureOut">
              <a:rPr lang="pt-BR" smtClean="0"/>
              <a:t>05/05/2025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0B84-2F62-499F-B2F1-DA97653221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4820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4F403-466E-4EA6-B324-82762C3EBC73}" type="datetimeFigureOut">
              <a:rPr lang="pt-BR" smtClean="0"/>
              <a:t>05/05/2025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0B84-2F62-499F-B2F1-DA97653221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851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8B4F403-466E-4EA6-B324-82762C3EBC73}" type="datetimeFigureOut">
              <a:rPr lang="pt-BR" smtClean="0"/>
              <a:t>05/05/2025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1C90B84-2F62-499F-B2F1-DA9765322175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4807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8B4F403-466E-4EA6-B324-82762C3EBC73}" type="datetimeFigureOut">
              <a:rPr lang="pt-BR" smtClean="0"/>
              <a:t>05/05/2025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1C90B84-2F62-499F-B2F1-DA9765322175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31373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28B4F403-466E-4EA6-B324-82762C3EBC73}" type="datetimeFigureOut">
              <a:rPr lang="pt-BR" smtClean="0"/>
              <a:t>05/05/2025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F1C90B84-2F62-499F-B2F1-DA9765322175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96431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pt.wikipedia.org/wiki/427_a.C." TargetMode="External"/><Relationship Id="rId7" Type="http://schemas.openxmlformats.org/officeDocument/2006/relationships/image" Target="../media/image3.png"/><Relationship Id="rId2" Type="http://schemas.openxmlformats.org/officeDocument/2006/relationships/hyperlink" Target="https://pt.wikipedia.org/wiki/428_a.C.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adilson.araujo2014@gmail.com" TargetMode="External"/><Relationship Id="rId5" Type="http://schemas.openxmlformats.org/officeDocument/2006/relationships/hyperlink" Target="https://pt.wikipedia.org/wiki/347_a.C." TargetMode="External"/><Relationship Id="rId4" Type="http://schemas.openxmlformats.org/officeDocument/2006/relationships/hyperlink" Target="https://pt.wikipedia.org/wiki/348_a.C.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F9A0C1C-8ABC-401B-8FE9-AC9327C4C5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88F7218-B372-884B-D53A-22EE42C979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54186" y="634028"/>
            <a:ext cx="3580614" cy="3732835"/>
          </a:xfrm>
        </p:spPr>
        <p:txBody>
          <a:bodyPr>
            <a:normAutofit/>
          </a:bodyPr>
          <a:lstStyle/>
          <a:p>
            <a:r>
              <a:rPr lang="pt-BR" sz="3800" b="1" dirty="0"/>
              <a:t>APRESENTAÇÃO DO </a:t>
            </a:r>
            <a:r>
              <a:rPr lang="pt-BR" sz="3800" b="1" dirty="0">
                <a:solidFill>
                  <a:srgbClr val="FF0000"/>
                </a:solidFill>
              </a:rPr>
              <a:t>DOCUMENTO</a:t>
            </a:r>
            <a:br>
              <a:rPr lang="pt-BR" sz="3800" b="1" dirty="0">
                <a:solidFill>
                  <a:srgbClr val="FF0000"/>
                </a:solidFill>
              </a:rPr>
            </a:br>
            <a:r>
              <a:rPr lang="pt-BR" sz="3800" b="1" dirty="0">
                <a:solidFill>
                  <a:srgbClr val="FF0000"/>
                </a:solidFill>
              </a:rPr>
              <a:t>BASE </a:t>
            </a:r>
            <a:r>
              <a:rPr lang="pt-BR" sz="3800" b="1" dirty="0"/>
              <a:t>DO 6º Congresso nacional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5A5D628-F39E-6A3C-9871-9B9637903D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54186" y="4436462"/>
            <a:ext cx="3355942" cy="179465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endParaRPr lang="pt-BR"/>
          </a:p>
          <a:p>
            <a:pPr>
              <a:spcAft>
                <a:spcPts val="600"/>
              </a:spcAft>
            </a:pPr>
            <a:endParaRPr lang="pt-BR"/>
          </a:p>
          <a:p>
            <a:pPr>
              <a:spcAft>
                <a:spcPts val="600"/>
              </a:spcAft>
            </a:pPr>
            <a:r>
              <a:rPr lang="pt-BR" b="1"/>
              <a:t>Adilson Araújo</a:t>
            </a:r>
            <a:endParaRPr lang="pt-BR" b="1" dirty="0"/>
          </a:p>
        </p:txBody>
      </p:sp>
      <p:sp>
        <p:nvSpPr>
          <p:cNvPr id="21" name="Freeform 6">
            <a:extLst>
              <a:ext uri="{FF2B5EF4-FFF2-40B4-BE49-F238E27FC236}">
                <a16:creationId xmlns:a16="http://schemas.microsoft.com/office/drawing/2014/main" id="{BA5783C3-2F96-40A7-A24F-30CB07AA3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649163" y="634028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3" name="Freeform 6">
            <a:extLst>
              <a:ext uri="{FF2B5EF4-FFF2-40B4-BE49-F238E27FC236}">
                <a16:creationId xmlns:a16="http://schemas.microsoft.com/office/drawing/2014/main" id="{A9D08DBA-0326-4C4E-ACFB-576F3ABDD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494670" y="2016617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pic>
        <p:nvPicPr>
          <p:cNvPr id="6" name="Imagem 5" descr="Multidão de pessoas&#10;&#10;O conteúdo gerado por IA pode estar incorreto.">
            <a:extLst>
              <a:ext uri="{FF2B5EF4-FFF2-40B4-BE49-F238E27FC236}">
                <a16:creationId xmlns:a16="http://schemas.microsoft.com/office/drawing/2014/main" id="{8FEDAF8B-07A9-C40A-A4B5-D34B52CCD6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9023" y="1526646"/>
            <a:ext cx="5659222" cy="4003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87034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52F969-00DA-0C7B-3FF7-3E801D15A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0650" y="685800"/>
            <a:ext cx="3290207" cy="1485900"/>
          </a:xfrm>
        </p:spPr>
        <p:txBody>
          <a:bodyPr>
            <a:normAutofit/>
          </a:bodyPr>
          <a:lstStyle/>
          <a:p>
            <a:r>
              <a:rPr lang="pt-BR" b="1" dirty="0">
                <a:solidFill>
                  <a:schemeClr val="tx1"/>
                </a:solidFill>
              </a:rPr>
              <a:t>BRASIL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F2A46358-AD35-7B80-CE88-D8AE9AC44BC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346" r="1" b="1"/>
          <a:stretch/>
        </p:blipFill>
        <p:spPr>
          <a:xfrm>
            <a:off x="1180572" y="1719942"/>
            <a:ext cx="2380695" cy="2569866"/>
          </a:xfrm>
          <a:prstGeom prst="rect">
            <a:avLst/>
          </a:prstGeom>
        </p:spPr>
      </p:pic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18A7926-4121-182F-A9BC-4071BB63C0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1345" y="1077686"/>
            <a:ext cx="7680426" cy="500742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800"/>
              </a:spcAft>
              <a:buNone/>
            </a:pPr>
            <a:r>
              <a:rPr lang="pt-BR" sz="24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	</a:t>
            </a: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No Brasil, os </a:t>
            </a:r>
            <a:r>
              <a:rPr lang="pt-BR" sz="2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indicadores da economia </a:t>
            </a: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ainda são positivos, com o crescimento da produção, do emprego e da renda</a:t>
            </a:r>
          </a:p>
          <a:p>
            <a:pPr>
              <a:lnSpc>
                <a:spcPct val="100000"/>
              </a:lnSpc>
              <a:spcAft>
                <a:spcPts val="800"/>
              </a:spcAft>
              <a:buNone/>
            </a:pP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	A taxa média de </a:t>
            </a:r>
            <a:r>
              <a:rPr lang="pt-BR" sz="2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desemprego em 2024, de 6,6%, </a:t>
            </a: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foi a menor desde o início da série histórica do IBGE, em 2012</a:t>
            </a:r>
          </a:p>
          <a:p>
            <a:pPr>
              <a:lnSpc>
                <a:spcPct val="100000"/>
              </a:lnSpc>
              <a:spcAft>
                <a:spcPts val="800"/>
              </a:spcAft>
              <a:buNone/>
            </a:pP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	Qual emprego? A qualidade dos postos de trabalho tem deixado a desejar</a:t>
            </a:r>
            <a:endParaRPr lang="pt-BR" sz="2800" dirty="0"/>
          </a:p>
        </p:txBody>
      </p:sp>
      <p:pic>
        <p:nvPicPr>
          <p:cNvPr id="4" name="Imagem 3" descr="Placa vermelha com letras brancas&#10;&#10;O conteúdo gerado por IA pode estar incorreto.">
            <a:extLst>
              <a:ext uri="{FF2B5EF4-FFF2-40B4-BE49-F238E27FC236}">
                <a16:creationId xmlns:a16="http://schemas.microsoft.com/office/drawing/2014/main" id="{4548CE2A-9E83-6DCA-DD5C-17DA6A8D40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3697" r="53468" b="-3697"/>
          <a:stretch/>
        </p:blipFill>
        <p:spPr>
          <a:xfrm>
            <a:off x="11196940" y="6172200"/>
            <a:ext cx="652725" cy="374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259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F376339-8944-5701-5C33-D5BE964565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94DECB-5DCD-2154-0F29-ABCEA319A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1796" y="544749"/>
            <a:ext cx="9555803" cy="826851"/>
          </a:xfrm>
        </p:spPr>
        <p:txBody>
          <a:bodyPr>
            <a:normAutofit/>
          </a:bodyPr>
          <a:lstStyle/>
          <a:p>
            <a:r>
              <a:rPr lang="pt-BR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BRASIL</a:t>
            </a:r>
            <a:endParaRPr lang="pt-BR" b="1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95ABB53-2DEC-4542-82C0-251AEE868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3507" y="1371600"/>
            <a:ext cx="10418324" cy="471791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2800" b="1" dirty="0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	</a:t>
            </a: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Os resultados positivos são em boa medida frutos de políticas governamentais que fortaleceram o mercado interno e impulsionaram a demanda agregada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2800" b="1" dirty="0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	</a:t>
            </a:r>
            <a:r>
              <a:rPr lang="pt-BR" sz="2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Política de valorização do Salário Mínimo</a:t>
            </a: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. Significou mais dinheiro no bolso do pobre, e aumento das vendas no comércio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2800" b="1" dirty="0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	</a:t>
            </a: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O consumo popular cresceu elevando as vendas em lojas e na internet além das expectativas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 	As políticas do governo Lula despertam uma forte oposição das classes dominantes, e em especial dos rentistas e o agronegócio</a:t>
            </a:r>
          </a:p>
        </p:txBody>
      </p:sp>
      <p:pic>
        <p:nvPicPr>
          <p:cNvPr id="4" name="Imagem 3" descr="Placa vermelha com letras brancas&#10;&#10;O conteúdo gerado por IA pode estar incorreto.">
            <a:extLst>
              <a:ext uri="{FF2B5EF4-FFF2-40B4-BE49-F238E27FC236}">
                <a16:creationId xmlns:a16="http://schemas.microsoft.com/office/drawing/2014/main" id="{C2CF8602-9628-E1E7-8E98-D203EEB7B2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3697" r="53468" b="-3697"/>
          <a:stretch/>
        </p:blipFill>
        <p:spPr>
          <a:xfrm>
            <a:off x="11196940" y="6172200"/>
            <a:ext cx="652725" cy="374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334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CD3495F-51F7-A4F5-D185-6F2D3F6068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E027EB-F271-A5C6-D912-2591D716B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980" y="685800"/>
            <a:ext cx="9526620" cy="827314"/>
          </a:xfrm>
        </p:spPr>
        <p:txBody>
          <a:bodyPr>
            <a:normAutofit/>
          </a:bodyPr>
          <a:lstStyle/>
          <a:p>
            <a:r>
              <a:rPr lang="pt-BR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BRASIL</a:t>
            </a:r>
            <a:endParaRPr lang="pt-BR" b="1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25DBA99-62A6-579A-2350-112A5E55F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0648" y="1513114"/>
            <a:ext cx="9984923" cy="4942115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	Interesses poderosos, no Brasil e no exterior, conspiram contra o êxito desta terceira gestão do líder petista em estreita parceria com a extrema direita</a:t>
            </a:r>
          </a:p>
          <a:p>
            <a:pPr marL="457200"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2800" b="1" dirty="0">
                <a:latin typeface="Symbol" panose="05050102010706020507" pitchFamily="18" charset="2"/>
                <a:ea typeface="Aptos" panose="020B0004020202020204" pitchFamily="34" charset="0"/>
                <a:cs typeface="Aptos" panose="020B0004020202020204" pitchFamily="34" charset="0"/>
              </a:rPr>
              <a:t>	</a:t>
            </a:r>
            <a:r>
              <a:rPr lang="pt-BR" sz="2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Inflação dos alimentos </a:t>
            </a: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e outros fatores, indicam que pesquisas sinalizam queda da popularidade do presidente e do governo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 	Ofensiva das big </a:t>
            </a:r>
            <a:r>
              <a:rPr lang="pt-BR" sz="2800" b="1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techs</a:t>
            </a: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contra o ministro Alexandre Moraes e o STF, respaldada pelo governo dos EUA</a:t>
            </a:r>
          </a:p>
        </p:txBody>
      </p:sp>
      <p:pic>
        <p:nvPicPr>
          <p:cNvPr id="4" name="Imagem 3" descr="Placa vermelha com letras brancas&#10;&#10;O conteúdo gerado por IA pode estar incorreto.">
            <a:extLst>
              <a:ext uri="{FF2B5EF4-FFF2-40B4-BE49-F238E27FC236}">
                <a16:creationId xmlns:a16="http://schemas.microsoft.com/office/drawing/2014/main" id="{C7D03B31-C34C-FB6B-2B5C-7BBBE88A67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3697" r="53468" b="-3697"/>
          <a:stretch/>
        </p:blipFill>
        <p:spPr>
          <a:xfrm>
            <a:off x="11196940" y="6172200"/>
            <a:ext cx="652725" cy="374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712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3535341-029B-009A-5381-DAB17D8175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48C628-390E-0BF7-75B8-D43520E40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1252" y="685800"/>
            <a:ext cx="9536348" cy="827314"/>
          </a:xfrm>
        </p:spPr>
        <p:txBody>
          <a:bodyPr>
            <a:normAutofit/>
          </a:bodyPr>
          <a:lstStyle/>
          <a:p>
            <a:r>
              <a:rPr lang="pt-BR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BRASIL</a:t>
            </a:r>
            <a:endParaRPr lang="pt-BR" b="1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C6F5D98-D4CC-02BF-B485-02AFBA6424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0649" y="1513115"/>
            <a:ext cx="9886952" cy="4839048"/>
          </a:xfrm>
        </p:spPr>
        <p:txBody>
          <a:bodyPr>
            <a:normAutofit lnSpcReduction="10000"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2800" b="1" dirty="0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	</a:t>
            </a: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Restringir e regulamentar rigorosamente o </a:t>
            </a:r>
            <a:r>
              <a:rPr lang="pt-BR" sz="2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funcionamento das redes sociais</a:t>
            </a: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tornou-se uma questão de soberania nacional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	O crescimento mais vigoroso da economia e do bem-estar social encontra um forte obstáculo na política macroeconômica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	Políticas monetária fundada nos </a:t>
            </a:r>
            <a:r>
              <a:rPr lang="pt-BR" sz="2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juros reais mais altos do mundo</a:t>
            </a: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; e fiscal com metas restritivas, ditadas pelos grandes credores da dívida pública</a:t>
            </a:r>
          </a:p>
        </p:txBody>
      </p:sp>
    </p:spTree>
    <p:extLst>
      <p:ext uri="{BB962C8B-B14F-4D97-AF65-F5344CB8AC3E}">
        <p14:creationId xmlns:p14="http://schemas.microsoft.com/office/powerpoint/2010/main" val="2433899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8F95563-1AC8-D8FF-AF28-5C0C9EBFB9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ABDE1A-18C8-40AA-C561-0688DC100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0434" y="685800"/>
            <a:ext cx="9507165" cy="827314"/>
          </a:xfrm>
        </p:spPr>
        <p:txBody>
          <a:bodyPr>
            <a:normAutofit/>
          </a:bodyPr>
          <a:lstStyle/>
          <a:p>
            <a:r>
              <a:rPr lang="pt-BR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BRASIL</a:t>
            </a:r>
            <a:endParaRPr lang="pt-BR" b="1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BBE2005-6C74-5801-6086-FCFE3D7B00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0649" y="1513115"/>
            <a:ext cx="9806292" cy="4659086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2800" b="1" dirty="0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	</a:t>
            </a: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As centrais sindicais têm protestado contra os juros altos, organizando manifestações diante da sede e representações do Banco Central no país</a:t>
            </a:r>
          </a:p>
          <a:p>
            <a:pPr marL="457200"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2800" b="1" dirty="0">
                <a:latin typeface="Symbol" panose="05050102010706020507" pitchFamily="18" charset="2"/>
                <a:ea typeface="Aptos" panose="020B0004020202020204" pitchFamily="34" charset="0"/>
                <a:cs typeface="Aptos" panose="020B0004020202020204" pitchFamily="34" charset="0"/>
              </a:rPr>
              <a:t>	</a:t>
            </a: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A crescente centralização do capital tem sido acompanhada por uma descomunal </a:t>
            </a:r>
            <a:r>
              <a:rPr lang="pt-BR" sz="2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concentração da renda no mundo e no Brasil</a:t>
            </a:r>
          </a:p>
          <a:p>
            <a:pPr marL="457200">
              <a:lnSpc>
                <a:spcPct val="115000"/>
              </a:lnSpc>
              <a:buNone/>
            </a:pPr>
            <a:r>
              <a:rPr lang="pt-BR" sz="2800" b="1" dirty="0">
                <a:latin typeface="Symbol" panose="05050102010706020507" pitchFamily="18" charset="2"/>
                <a:ea typeface="Aptos" panose="020B0004020202020204" pitchFamily="34" charset="0"/>
                <a:cs typeface="Aptos" panose="020B0004020202020204" pitchFamily="34" charset="0"/>
              </a:rPr>
              <a:t>	</a:t>
            </a:r>
            <a:r>
              <a:rPr lang="pt-BR" sz="2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1% mais ricos </a:t>
            </a:r>
            <a:r>
              <a:rPr lang="pt-BR" sz="2800" b="1" dirty="0"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da população detém quase metade da riqueza nacional (49,6%). (Riqueza Global/</a:t>
            </a:r>
            <a:r>
              <a:rPr lang="pt-BR" sz="2800" b="1" dirty="0" err="1"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Credit</a:t>
            </a:r>
            <a:r>
              <a:rPr lang="pt-BR" sz="2800" b="1" dirty="0"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pt-BR" sz="2800" b="1" dirty="0" err="1"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Suisse</a:t>
            </a:r>
            <a:r>
              <a:rPr lang="pt-BR" sz="2800" b="1" dirty="0"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)</a:t>
            </a:r>
          </a:p>
        </p:txBody>
      </p:sp>
      <p:pic>
        <p:nvPicPr>
          <p:cNvPr id="4" name="Imagem 3" descr="Placa vermelha com letras brancas&#10;&#10;O conteúdo gerado por IA pode estar incorreto.">
            <a:extLst>
              <a:ext uri="{FF2B5EF4-FFF2-40B4-BE49-F238E27FC236}">
                <a16:creationId xmlns:a16="http://schemas.microsoft.com/office/drawing/2014/main" id="{382AA0B1-FFCE-A0B7-3060-8D7AFE1E94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3697" r="53468" b="-3697"/>
          <a:stretch/>
        </p:blipFill>
        <p:spPr>
          <a:xfrm>
            <a:off x="11196940" y="6172200"/>
            <a:ext cx="652725" cy="374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289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1A3F2C3-81D5-2E4E-24A9-B1861281DE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F0DD00-96B5-2E71-B72E-65755595E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2068" y="685800"/>
            <a:ext cx="9565532" cy="827314"/>
          </a:xfrm>
        </p:spPr>
        <p:txBody>
          <a:bodyPr>
            <a:normAutofit/>
          </a:bodyPr>
          <a:lstStyle/>
          <a:p>
            <a:r>
              <a:rPr lang="pt-BR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BRASIL</a:t>
            </a:r>
            <a:endParaRPr lang="pt-BR" b="1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FF29ED2-E5AA-6323-6CDC-DE6214D6B3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0648" y="1513114"/>
            <a:ext cx="10204722" cy="4942115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	A apropriação e manipulação das novas tecnologias pelos grandes capitalistas ampliaram a </a:t>
            </a:r>
            <a:r>
              <a:rPr lang="pt-BR" sz="2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precarização e exploração da força de trabalho</a:t>
            </a:r>
          </a:p>
          <a:p>
            <a:pPr marL="457200">
              <a:lnSpc>
                <a:spcPct val="115000"/>
              </a:lnSpc>
              <a:buNone/>
            </a:pPr>
            <a:r>
              <a:rPr lang="pt-BR" sz="2800" b="1" dirty="0">
                <a:latin typeface="Symbol" panose="05050102010706020507" pitchFamily="18" charset="2"/>
                <a:ea typeface="Aptos" panose="020B0004020202020204" pitchFamily="34" charset="0"/>
                <a:cs typeface="Aptos" panose="020B0004020202020204" pitchFamily="34" charset="0"/>
              </a:rPr>
              <a:t>	</a:t>
            </a: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No capitalismo das</a:t>
            </a:r>
            <a:r>
              <a:rPr lang="pt-BR" sz="2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plataformas </a:t>
            </a: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(mais valia digital), a jornada de trabalho alcançou carga diária de 16 horas</a:t>
            </a:r>
          </a:p>
          <a:p>
            <a:pPr marL="457200"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2800" b="1" dirty="0">
                <a:latin typeface="Symbol" panose="05050102010706020507" pitchFamily="18" charset="2"/>
                <a:ea typeface="Aptos" panose="020B0004020202020204" pitchFamily="34" charset="0"/>
                <a:cs typeface="Aptos" panose="020B0004020202020204" pitchFamily="34" charset="0"/>
              </a:rPr>
              <a:t>	</a:t>
            </a: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Regulamentar as relações de trabalho é um desafio os progressistas que esbarra na intransigência das empresas e no Congresso Nacional</a:t>
            </a:r>
          </a:p>
        </p:txBody>
      </p:sp>
      <p:pic>
        <p:nvPicPr>
          <p:cNvPr id="4" name="Imagem 3" descr="Placa vermelha com letras brancas&#10;&#10;O conteúdo gerado por IA pode estar incorreto.">
            <a:extLst>
              <a:ext uri="{FF2B5EF4-FFF2-40B4-BE49-F238E27FC236}">
                <a16:creationId xmlns:a16="http://schemas.microsoft.com/office/drawing/2014/main" id="{FBF6C5B3-CABF-9109-C358-71DBC38AE3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3697" r="53468" b="-3697"/>
          <a:stretch/>
        </p:blipFill>
        <p:spPr>
          <a:xfrm>
            <a:off x="11196940" y="6172200"/>
            <a:ext cx="652725" cy="374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747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0430617-38F5-7F1C-6CAE-190C8C9337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635A84-4999-EE1F-388D-7CA1DC2B0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4248" y="685800"/>
            <a:ext cx="9643352" cy="827314"/>
          </a:xfrm>
        </p:spPr>
        <p:txBody>
          <a:bodyPr>
            <a:normAutofit/>
          </a:bodyPr>
          <a:lstStyle/>
          <a:p>
            <a:r>
              <a:rPr lang="pt-BR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BRASIL</a:t>
            </a:r>
            <a:endParaRPr lang="pt-BR" b="1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1DA579E-0081-5083-AC6F-FA15921F0F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0648" y="1513114"/>
            <a:ext cx="9984923" cy="4942115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	A apropriação e manipulação das novas tecnologias pelos grandes capitalistas ampliaram a precarização e exploração da força de trabalho</a:t>
            </a:r>
          </a:p>
          <a:p>
            <a:pPr marL="457200">
              <a:lnSpc>
                <a:spcPct val="115000"/>
              </a:lnSpc>
              <a:buNone/>
            </a:pPr>
            <a:r>
              <a:rPr lang="pt-BR" sz="2800" b="1" dirty="0">
                <a:latin typeface="Symbol" panose="05050102010706020507" pitchFamily="18" charset="2"/>
                <a:ea typeface="Aptos" panose="020B0004020202020204" pitchFamily="34" charset="0"/>
                <a:cs typeface="Aptos" panose="020B0004020202020204" pitchFamily="34" charset="0"/>
              </a:rPr>
              <a:t>	</a:t>
            </a: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No capitalismo das plataformas, a jornada de trabalho alcançou carga diária de 16 horas</a:t>
            </a:r>
          </a:p>
          <a:p>
            <a:pPr marL="457200"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2800" b="1" dirty="0">
                <a:latin typeface="Symbol" panose="05050102010706020507" pitchFamily="18" charset="2"/>
                <a:ea typeface="Aptos" panose="020B0004020202020204" pitchFamily="34" charset="0"/>
                <a:cs typeface="Aptos" panose="020B0004020202020204" pitchFamily="34" charset="0"/>
              </a:rPr>
              <a:t>	</a:t>
            </a:r>
            <a:r>
              <a:rPr lang="pt-BR" sz="2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Regulamentar as relações de trabalho </a:t>
            </a: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é um desafio os progressistas que esbarra na intransigência das empresas e no Congresso Nacional</a:t>
            </a:r>
          </a:p>
        </p:txBody>
      </p:sp>
      <p:pic>
        <p:nvPicPr>
          <p:cNvPr id="4" name="Imagem 3" descr="Placa vermelha com letras brancas&#10;&#10;O conteúdo gerado por IA pode estar incorreto.">
            <a:extLst>
              <a:ext uri="{FF2B5EF4-FFF2-40B4-BE49-F238E27FC236}">
                <a16:creationId xmlns:a16="http://schemas.microsoft.com/office/drawing/2014/main" id="{513DB098-594B-6C10-3067-BB95DF780D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3697" r="53468" b="-3697"/>
          <a:stretch/>
        </p:blipFill>
        <p:spPr>
          <a:xfrm>
            <a:off x="11196940" y="6172200"/>
            <a:ext cx="652725" cy="374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91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691C2CC-B30A-113E-5EF9-0213ACF033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41914C-15E5-7165-4621-1409240DD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1252" y="685800"/>
            <a:ext cx="9536348" cy="827314"/>
          </a:xfrm>
        </p:spPr>
        <p:txBody>
          <a:bodyPr>
            <a:normAutofit/>
          </a:bodyPr>
          <a:lstStyle/>
          <a:p>
            <a:r>
              <a:rPr lang="pt-BR" b="1" dirty="0">
                <a:latin typeface="Aptos" panose="020B0004020202020204" pitchFamily="34" charset="0"/>
              </a:rPr>
              <a:t>PLANO DE LUTAS</a:t>
            </a:r>
            <a:endParaRPr lang="pt-BR" b="1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D5B64C2-ECE0-98D7-D484-10F2AEB350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0648" y="1665515"/>
            <a:ext cx="9984923" cy="4789714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pt-BR" sz="2800" b="1" dirty="0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L</a:t>
            </a: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uta pelo </a:t>
            </a:r>
            <a:r>
              <a:rPr lang="pt-BR" sz="2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fim da escala 6X1 </a:t>
            </a: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e pela redução da jornada de trabalho sem redução de salários para </a:t>
            </a:r>
            <a:r>
              <a:rPr lang="pt-BR" sz="2800" b="1" dirty="0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40</a:t>
            </a: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horas semanais</a:t>
            </a:r>
          </a:p>
          <a:p>
            <a:pPr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Apoio ao Projeto de Lei encaminhado pelo governo Lula ao Congresso que amplia a faixa de isenção do IRPF para quem ganha até R$ 5 mil</a:t>
            </a:r>
          </a:p>
          <a:p>
            <a:pPr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pt-BR" sz="2800" b="1" dirty="0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T</a:t>
            </a: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axação dos super ricos</a:t>
            </a:r>
          </a:p>
        </p:txBody>
      </p:sp>
      <p:pic>
        <p:nvPicPr>
          <p:cNvPr id="4" name="Imagem 3" descr="Placa vermelha com letras brancas&#10;&#10;O conteúdo gerado por IA pode estar incorreto.">
            <a:extLst>
              <a:ext uri="{FF2B5EF4-FFF2-40B4-BE49-F238E27FC236}">
                <a16:creationId xmlns:a16="http://schemas.microsoft.com/office/drawing/2014/main" id="{28E23F22-6ACD-8E5A-EC71-8C98B92E4E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3697" r="53468" b="-3697"/>
          <a:stretch/>
        </p:blipFill>
        <p:spPr>
          <a:xfrm>
            <a:off x="11196940" y="6172200"/>
            <a:ext cx="652725" cy="374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098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ADFB31C-9EB5-6632-B65B-C6A848CA2F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26544B-69A6-3489-9EBD-7B0ACC0C0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1524" y="685800"/>
            <a:ext cx="9546076" cy="827314"/>
          </a:xfrm>
        </p:spPr>
        <p:txBody>
          <a:bodyPr>
            <a:normAutofit/>
          </a:bodyPr>
          <a:lstStyle/>
          <a:p>
            <a:r>
              <a:rPr lang="pt-BR" b="1" dirty="0">
                <a:latin typeface="Aptos" panose="020B0004020202020204" pitchFamily="34" charset="0"/>
              </a:rPr>
              <a:t>PLANO DE LUTAS</a:t>
            </a:r>
            <a:endParaRPr lang="pt-BR" b="1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173C00B-B294-3172-2898-9D25A5686C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0648" y="1665515"/>
            <a:ext cx="9984923" cy="478971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No campo, é preciso dar continuidade à luta pela </a:t>
            </a:r>
            <a:r>
              <a:rPr lang="pt-BR" sz="2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reforma agrária e o fortalecimento da agricultura familiar</a:t>
            </a:r>
          </a:p>
          <a:p>
            <a:pPr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A </a:t>
            </a:r>
            <a:r>
              <a:rPr lang="pt-BR" sz="2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correlação de forças </a:t>
            </a: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no Parlamento permanece hostil à classe trabalhadora. Só a mobilização popular pode alterar este quadro</a:t>
            </a:r>
          </a:p>
        </p:txBody>
      </p:sp>
      <p:pic>
        <p:nvPicPr>
          <p:cNvPr id="4" name="Imagem 3" descr="Placa vermelha com letras brancas&#10;&#10;O conteúdo gerado por IA pode estar incorreto.">
            <a:extLst>
              <a:ext uri="{FF2B5EF4-FFF2-40B4-BE49-F238E27FC236}">
                <a16:creationId xmlns:a16="http://schemas.microsoft.com/office/drawing/2014/main" id="{F9D3B8D0-45BF-13E4-F30E-725690BBD0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3697" r="53468" b="-3697"/>
          <a:stretch/>
        </p:blipFill>
        <p:spPr>
          <a:xfrm>
            <a:off x="11196940" y="6172200"/>
            <a:ext cx="652725" cy="374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465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E56D12F-3554-41AB-82FC-F6504BF6BD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3C9B06-D891-7C90-930F-9798E032E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2340" y="685800"/>
            <a:ext cx="9575259" cy="827314"/>
          </a:xfrm>
        </p:spPr>
        <p:txBody>
          <a:bodyPr>
            <a:normAutofit/>
          </a:bodyPr>
          <a:lstStyle/>
          <a:p>
            <a:r>
              <a:rPr lang="pt-BR" b="1" dirty="0">
                <a:latin typeface="Aptos" panose="020B0004020202020204" pitchFamily="34" charset="0"/>
              </a:rPr>
              <a:t>PLANO DE LUTAS</a:t>
            </a:r>
            <a:endParaRPr lang="pt-BR" b="1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D1FA988-01BA-F6F7-5B52-8C9ACEA73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0648" y="1665515"/>
            <a:ext cx="10194995" cy="478971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pt-BR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Revogação da privatização da </a:t>
            </a:r>
            <a:r>
              <a:rPr lang="pt-BR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Eletrobras, Cedae e Sabesp</a:t>
            </a:r>
            <a:r>
              <a:rPr lang="pt-BR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empresas estratégicas para o desenvolvimento. Defender as empresas públicas</a:t>
            </a:r>
            <a:endParaRPr lang="pt-BR" b="1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pt-BR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Defesa da soberania </a:t>
            </a:r>
            <a:r>
              <a:rPr lang="pt-BR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 dos interesses nacionais na exploração do petróleo e das riquezas minerais, do transporte aquaviário e aéreo, da indústria nuclear e outros </a:t>
            </a:r>
            <a:endParaRPr lang="pt-BR" b="1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pt-BR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Valorizar as negociações coletivas </a:t>
            </a:r>
            <a:r>
              <a:rPr lang="pt-BR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instituindo a Contribuição Negocial, revisando a reforma trabalhista e combatendo a precarização, terceirização e a </a:t>
            </a:r>
            <a:r>
              <a:rPr lang="pt-BR" b="1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pejotização</a:t>
            </a:r>
            <a:r>
              <a:rPr lang="pt-BR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resgatando a ultratividade das convenções e acordos coletivos </a:t>
            </a:r>
            <a:endParaRPr lang="pt-BR" b="1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endParaRPr lang="pt-BR" sz="2800" b="1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pic>
        <p:nvPicPr>
          <p:cNvPr id="4" name="Imagem 3" descr="Placa vermelha com letras brancas&#10;&#10;O conteúdo gerado por IA pode estar incorreto.">
            <a:extLst>
              <a:ext uri="{FF2B5EF4-FFF2-40B4-BE49-F238E27FC236}">
                <a16:creationId xmlns:a16="http://schemas.microsoft.com/office/drawing/2014/main" id="{1C38F31B-1767-6047-14A8-D520B242E9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3697" r="53468" b="-3697"/>
          <a:stretch/>
        </p:blipFill>
        <p:spPr>
          <a:xfrm>
            <a:off x="11196940" y="6172200"/>
            <a:ext cx="652725" cy="374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125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1781AD-6BA2-B72A-C4A1-355E9D4B1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00" y="685800"/>
            <a:ext cx="9372600" cy="914400"/>
          </a:xfrm>
        </p:spPr>
        <p:txBody>
          <a:bodyPr>
            <a:normAutofit/>
          </a:bodyPr>
          <a:lstStyle/>
          <a:p>
            <a:r>
              <a:rPr lang="pt-BR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MUNDO</a:t>
            </a:r>
            <a:endParaRPr lang="pt-BR" b="1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A1B473A-948B-3B47-B675-C0513D9178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0648" y="1665515"/>
            <a:ext cx="7067551" cy="4789714"/>
          </a:xfrm>
        </p:spPr>
        <p:txBody>
          <a:bodyPr>
            <a:normAutofit/>
          </a:bodyPr>
          <a:lstStyle/>
          <a:p>
            <a:pPr marL="530352" indent="0">
              <a:spcAft>
                <a:spcPts val="800"/>
              </a:spcAft>
              <a:buNone/>
            </a:pP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Momento marcado pelo renascimento</a:t>
            </a:r>
            <a:r>
              <a:rPr lang="pt-BR" sz="2800" b="1" dirty="0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e </a:t>
            </a:r>
            <a:r>
              <a:rPr lang="pt-BR" sz="2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ascensão da extrema direita </a:t>
            </a: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no mundo. O bilionário Trump, o trapaceiro </a:t>
            </a:r>
            <a:r>
              <a:rPr lang="pt-BR" sz="2800" b="1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Milei</a:t>
            </a: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e o golpista Bolsonaro são expressões deste fenômeno</a:t>
            </a:r>
          </a:p>
          <a:p>
            <a:pPr marL="530352" indent="0">
              <a:spcAft>
                <a:spcPts val="800"/>
              </a:spcAft>
              <a:buNone/>
            </a:pP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Enfrentar e derrotar essa tendência histórica é o principal desafio das forças democráticas e progressistas</a:t>
            </a:r>
          </a:p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A110AA08-3B1B-F862-365E-6992587999D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4" b="409"/>
          <a:stretch/>
        </p:blipFill>
        <p:spPr>
          <a:xfrm>
            <a:off x="8816804" y="2336242"/>
            <a:ext cx="2706499" cy="2921558"/>
          </a:xfrm>
          <a:prstGeom prst="rect">
            <a:avLst/>
          </a:prstGeom>
        </p:spPr>
      </p:pic>
      <p:pic>
        <p:nvPicPr>
          <p:cNvPr id="6" name="Imagem 5" descr="Placa vermelha com letras brancas&#10;&#10;O conteúdo gerado por IA pode estar incorreto.">
            <a:extLst>
              <a:ext uri="{FF2B5EF4-FFF2-40B4-BE49-F238E27FC236}">
                <a16:creationId xmlns:a16="http://schemas.microsoft.com/office/drawing/2014/main" id="{E13CB4F8-A668-F3D3-8316-FD91767DA4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3697" r="53468" b="-3697"/>
          <a:stretch/>
        </p:blipFill>
        <p:spPr>
          <a:xfrm>
            <a:off x="11196940" y="6172200"/>
            <a:ext cx="652725" cy="374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009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15DB370-6EA9-D536-B6D0-ADE968F2D0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C160E4-0ABD-7365-8AFF-79E44DBB0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2340" y="685800"/>
            <a:ext cx="9575259" cy="827314"/>
          </a:xfrm>
        </p:spPr>
        <p:txBody>
          <a:bodyPr>
            <a:normAutofit/>
          </a:bodyPr>
          <a:lstStyle/>
          <a:p>
            <a:r>
              <a:rPr lang="pt-BR" b="1" dirty="0">
                <a:latin typeface="Aptos" panose="020B0004020202020204" pitchFamily="34" charset="0"/>
              </a:rPr>
              <a:t>PLANO DE LUTAS</a:t>
            </a:r>
            <a:endParaRPr lang="pt-BR" b="1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E7CA0A8-3CB5-B70D-F245-BCA32BE77C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0648" y="1665515"/>
            <a:ext cx="10331182" cy="478971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pt-BR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Defender o PSPN (Piso Salarial Profissional Nacional), o Plano Nacional de Educação (PNE), a Lei de Diretrizes e Bases da Educação (LDB). </a:t>
            </a:r>
            <a:r>
              <a:rPr lang="pt-BR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Defender a educação pública, inclusiva, universal e qualidade social</a:t>
            </a:r>
            <a:endParaRPr lang="pt-BR" b="1" dirty="0">
              <a:solidFill>
                <a:srgbClr val="FF0000"/>
              </a:solidFill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pt-BR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Lutar pela valorização da Saúde e o pagamento do </a:t>
            </a:r>
            <a:r>
              <a:rPr lang="pt-BR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Piso Nacional da Enfermagem </a:t>
            </a:r>
            <a:endParaRPr lang="pt-BR" b="1" dirty="0">
              <a:solidFill>
                <a:srgbClr val="FF0000"/>
              </a:solidFill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pt-BR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Lutar pela </a:t>
            </a:r>
            <a:r>
              <a:rPr lang="pt-BR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regulamentação da Convenção 151 da OIT </a:t>
            </a:r>
            <a:r>
              <a:rPr lang="pt-BR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 que possibilita a organização sindical, a negociação coletiva e o exercício do direito de greve no serviço público</a:t>
            </a:r>
            <a:endParaRPr lang="pt-BR" b="1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endParaRPr lang="pt-BR" sz="2800" b="1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pic>
        <p:nvPicPr>
          <p:cNvPr id="4" name="Imagem 3" descr="Placa vermelha com letras brancas&#10;&#10;O conteúdo gerado por IA pode estar incorreto.">
            <a:extLst>
              <a:ext uri="{FF2B5EF4-FFF2-40B4-BE49-F238E27FC236}">
                <a16:creationId xmlns:a16="http://schemas.microsoft.com/office/drawing/2014/main" id="{6470C54A-D2B0-18C5-6D46-275BF88D2E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3697" r="53468" b="-3697"/>
          <a:stretch/>
        </p:blipFill>
        <p:spPr>
          <a:xfrm>
            <a:off x="11196940" y="6172200"/>
            <a:ext cx="652725" cy="374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6590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BCB6C29-410B-B457-6ADC-6E3AA34C32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E6E850-9270-3814-26AB-C8B895A90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2340" y="685800"/>
            <a:ext cx="9575259" cy="827314"/>
          </a:xfrm>
        </p:spPr>
        <p:txBody>
          <a:bodyPr>
            <a:normAutofit/>
          </a:bodyPr>
          <a:lstStyle/>
          <a:p>
            <a:r>
              <a:rPr lang="pt-BR" b="1" dirty="0">
                <a:latin typeface="Aptos" panose="020B0004020202020204" pitchFamily="34" charset="0"/>
              </a:rPr>
              <a:t>PLANO DE LUTAS</a:t>
            </a:r>
            <a:endParaRPr lang="pt-BR" b="1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6A509D6-1893-22AC-1CD7-6827ED8F1F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0648" y="1665515"/>
            <a:ext cx="10194995" cy="4789714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pt-BR" sz="2800" b="1" dirty="0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É</a:t>
            </a: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necessário consolidar uma </a:t>
            </a:r>
            <a:r>
              <a:rPr lang="pt-BR" sz="2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frente ampla em defesa da democracia</a:t>
            </a: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, de forma a isolar, derrotar e abater a extrema direita </a:t>
            </a:r>
          </a:p>
          <a:p>
            <a:pPr marL="530352" indent="-457200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pt-BR" sz="2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Lutar pelo êxito do governo Lula </a:t>
            </a: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e o programa de reconstrução nacional. Contra os retrocessos</a:t>
            </a:r>
          </a:p>
          <a:p>
            <a:pPr marL="530352" indent="-457200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 Em defesa da democracia é preciso erguer a bandeira: </a:t>
            </a:r>
            <a:r>
              <a:rPr lang="pt-BR" sz="2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SEM ANISTIA</a:t>
            </a:r>
            <a:r>
              <a:rPr lang="pt-BR" sz="2800" b="1" dirty="0">
                <a:solidFill>
                  <a:srgbClr val="FF0000"/>
                </a:solidFill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!</a:t>
            </a:r>
            <a:r>
              <a:rPr lang="pt-BR" sz="2800" b="1" dirty="0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A impunidade alimenta e incentiva o golpismo </a:t>
            </a:r>
          </a:p>
        </p:txBody>
      </p:sp>
      <p:pic>
        <p:nvPicPr>
          <p:cNvPr id="4" name="Imagem 3" descr="Placa vermelha com letras brancas&#10;&#10;O conteúdo gerado por IA pode estar incorreto.">
            <a:extLst>
              <a:ext uri="{FF2B5EF4-FFF2-40B4-BE49-F238E27FC236}">
                <a16:creationId xmlns:a16="http://schemas.microsoft.com/office/drawing/2014/main" id="{A0E23BE8-9665-06FA-E7CE-9D7B8618A5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3697" r="53468" b="-3697"/>
          <a:stretch/>
        </p:blipFill>
        <p:spPr>
          <a:xfrm>
            <a:off x="11196940" y="6172200"/>
            <a:ext cx="652725" cy="374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916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76D2103-CC7C-30C8-8679-98E849569E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D73564-AC28-B21A-F49B-3F2D636EF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1252" y="685800"/>
            <a:ext cx="9536348" cy="827314"/>
          </a:xfrm>
        </p:spPr>
        <p:txBody>
          <a:bodyPr>
            <a:normAutofit/>
          </a:bodyPr>
          <a:lstStyle/>
          <a:p>
            <a:r>
              <a:rPr lang="pt-BR" b="1" dirty="0">
                <a:latin typeface="Aptos" panose="020B0004020202020204" pitchFamily="34" charset="0"/>
              </a:rPr>
              <a:t>PLANO DE LUTAS</a:t>
            </a:r>
            <a:endParaRPr lang="pt-BR" b="1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B22CB59-0D0A-593A-840F-E9E5CE6B82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0648" y="1665515"/>
            <a:ext cx="9984923" cy="4789714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Unificar e fortalecer o MS, em especial o sindicalismo classista, tendo em vista a </a:t>
            </a:r>
            <a:r>
              <a:rPr lang="pt-BR" sz="2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radicalização das lutas de classes </a:t>
            </a: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e a imperiosa necessidade de enfrentar e derrotar a ofensiva do capital e as forças do neofascismo, que não podem ser menosprezadas</a:t>
            </a:r>
          </a:p>
          <a:p>
            <a:pPr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 Reiterar o compromisso histórico da CTB de lutar pela </a:t>
            </a:r>
            <a:r>
              <a:rPr lang="pt-BR" sz="2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democracia, pela soberania nacional e pelo Socialismo</a:t>
            </a: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, ideal maior da classe trabalhadora e única alternativa à barbárie capitalista</a:t>
            </a:r>
          </a:p>
        </p:txBody>
      </p:sp>
      <p:pic>
        <p:nvPicPr>
          <p:cNvPr id="4" name="Imagem 3" descr="Placa vermelha com letras brancas&#10;&#10;O conteúdo gerado por IA pode estar incorreto.">
            <a:extLst>
              <a:ext uri="{FF2B5EF4-FFF2-40B4-BE49-F238E27FC236}">
                <a16:creationId xmlns:a16="http://schemas.microsoft.com/office/drawing/2014/main" id="{7059E0AB-0067-66A5-DF3F-174BEB2421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3697" r="53468" b="-3697"/>
          <a:stretch/>
        </p:blipFill>
        <p:spPr>
          <a:xfrm>
            <a:off x="11196940" y="6172200"/>
            <a:ext cx="652725" cy="374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5702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6993B04-395E-042C-C213-1B1128D0BD34}"/>
              </a:ext>
            </a:extLst>
          </p:cNvPr>
          <p:cNvSpPr txBox="1"/>
          <p:nvPr/>
        </p:nvSpPr>
        <p:spPr>
          <a:xfrm>
            <a:off x="810228" y="1111170"/>
            <a:ext cx="10938076" cy="57377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4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“ Tente mover o mundo, </a:t>
            </a:r>
            <a:r>
              <a:rPr lang="pt-BR" sz="4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mas comece movendo a si mesmo</a:t>
            </a:r>
            <a:r>
              <a:rPr lang="pt-BR" sz="4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”.</a:t>
            </a:r>
          </a:p>
          <a:p>
            <a:pPr algn="ctr"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Platão </a:t>
            </a:r>
            <a:r>
              <a:rPr lang="pt-BR" sz="2400" b="0" i="0" u="sng" strike="noStrike" dirty="0">
                <a:effectLst/>
                <a:latin typeface="Arial" panose="020B0604020202020204" pitchFamily="34" charset="0"/>
                <a:hlinkClick r:id="rId2" tooltip="428 a.C.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428</a:t>
            </a:r>
            <a:r>
              <a:rPr lang="pt-BR" sz="2400" b="0" i="0" u="sng" dirty="0">
                <a:effectLst/>
                <a:latin typeface="Arial" panose="020B0604020202020204" pitchFamily="34" charset="0"/>
              </a:rPr>
              <a:t>/</a:t>
            </a:r>
            <a:r>
              <a:rPr lang="pt-BR" sz="2400" b="0" i="0" u="sng" strike="noStrike" dirty="0">
                <a:effectLst/>
                <a:latin typeface="Arial" panose="020B0604020202020204" pitchFamily="34" charset="0"/>
                <a:hlinkClick r:id="rId3" tooltip="427 a.C.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427</a:t>
            </a:r>
            <a:r>
              <a:rPr lang="pt-BR" sz="2400" b="0" i="0" u="sng" strike="noStrike" baseline="30000" dirty="0">
                <a:effectLst/>
                <a:latin typeface="Arial" panose="020B0604020202020204" pitchFamily="34" charset="0"/>
              </a:rPr>
              <a:t> - </a:t>
            </a:r>
            <a:r>
              <a:rPr lang="pt-BR" sz="2400" b="0" i="0" u="sng" strike="noStrike" dirty="0">
                <a:effectLst/>
                <a:latin typeface="Arial" panose="020B0604020202020204" pitchFamily="34" charset="0"/>
                <a:hlinkClick r:id="rId4" tooltip="348 a.C.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348</a:t>
            </a:r>
            <a:r>
              <a:rPr lang="pt-BR" sz="2400" b="0" i="0" u="sng" dirty="0">
                <a:effectLst/>
                <a:latin typeface="Arial" panose="020B0604020202020204" pitchFamily="34" charset="0"/>
              </a:rPr>
              <a:t>/</a:t>
            </a:r>
            <a:r>
              <a:rPr lang="pt-BR" sz="2400" b="0" i="0" u="sng" strike="noStrike" dirty="0">
                <a:effectLst/>
                <a:latin typeface="Arial" panose="020B0604020202020204" pitchFamily="34" charset="0"/>
                <a:hlinkClick r:id="rId5" tooltip="347 a.C.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347 a.C.</a:t>
            </a:r>
            <a:endParaRPr lang="pt-BR" sz="2400" u="sng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800"/>
              </a:spcAft>
              <a:buNone/>
            </a:pPr>
            <a:endParaRPr lang="pt-BR" sz="32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24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Adilson Araújo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Presidente Nacional da CTB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11 9747-52068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pt-BR" sz="2000" u="sng" dirty="0">
                <a:solidFill>
                  <a:srgbClr val="00B0F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adilson.araujo2014@gmail.com</a:t>
            </a:r>
            <a:endParaRPr lang="pt-BR" sz="2000" dirty="0">
              <a:solidFill>
                <a:srgbClr val="00B0F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endParaRPr lang="pt-BR" sz="32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pic>
        <p:nvPicPr>
          <p:cNvPr id="3" name="Imagem 2" descr="Placa vermelha com letras brancas&#10;&#10;O conteúdo gerado por IA pode estar incorreto.">
            <a:extLst>
              <a:ext uri="{FF2B5EF4-FFF2-40B4-BE49-F238E27FC236}">
                <a16:creationId xmlns:a16="http://schemas.microsoft.com/office/drawing/2014/main" id="{DEEBF0D6-A0C1-67DE-BCA2-10394507917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3697" r="53468" b="-3697"/>
          <a:stretch/>
        </p:blipFill>
        <p:spPr>
          <a:xfrm>
            <a:off x="11196940" y="6172200"/>
            <a:ext cx="652725" cy="374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740790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12D46EF-77C2-825D-84D4-3FBC909878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A504CB-F829-D7B7-FACB-AA5B556E4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1796" y="695528"/>
            <a:ext cx="9555803" cy="827314"/>
          </a:xfrm>
        </p:spPr>
        <p:txBody>
          <a:bodyPr>
            <a:normAutofit/>
          </a:bodyPr>
          <a:lstStyle/>
          <a:p>
            <a:r>
              <a:rPr lang="pt-BR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MUNDO</a:t>
            </a:r>
            <a:endParaRPr lang="pt-BR" b="1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7A80B42-604C-6403-7DF4-D78A366FD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0648" y="1665515"/>
            <a:ext cx="9984923" cy="4789714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	As forças reacionárias representam os interesses e a ideologia da oligarquia financeira contemporânea, que atualmente têm nas chamadas </a:t>
            </a:r>
            <a:r>
              <a:rPr lang="pt-BR" sz="2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big </a:t>
            </a:r>
            <a:r>
              <a:rPr lang="pt-BR" sz="2800" b="1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techs</a:t>
            </a:r>
            <a:r>
              <a:rPr lang="pt-BR" sz="2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seu principal e mais lucrativo negócio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2800" b="1" dirty="0">
                <a:effectLst/>
                <a:latin typeface="Symbol" panose="05050102010706020507" pitchFamily="18" charset="2"/>
                <a:ea typeface="Aptos" panose="020B0004020202020204" pitchFamily="34" charset="0"/>
                <a:cs typeface="Aptos" panose="020B0004020202020204" pitchFamily="34" charset="0"/>
              </a:rPr>
              <a:t>	</a:t>
            </a: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O pano de fundo deste cenário é a crise da ordem capitalista mundial capitaneada pelo EU</a:t>
            </a:r>
            <a:r>
              <a:rPr lang="pt-BR" sz="2800" b="1" dirty="0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A </a:t>
            </a: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e o chamado Ocidente</a:t>
            </a:r>
            <a:endParaRPr lang="pt-BR" sz="2800" b="1" dirty="0"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pt-BR" dirty="0"/>
          </a:p>
        </p:txBody>
      </p:sp>
      <p:pic>
        <p:nvPicPr>
          <p:cNvPr id="4" name="Imagem 3" descr="Placa vermelha com letras brancas&#10;&#10;O conteúdo gerado por IA pode estar incorreto.">
            <a:extLst>
              <a:ext uri="{FF2B5EF4-FFF2-40B4-BE49-F238E27FC236}">
                <a16:creationId xmlns:a16="http://schemas.microsoft.com/office/drawing/2014/main" id="{DBE2EB03-002B-886E-4689-3A6E44C9A5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3697" r="53468" b="-3697"/>
          <a:stretch/>
        </p:blipFill>
        <p:spPr>
          <a:xfrm>
            <a:off x="11196940" y="6172200"/>
            <a:ext cx="652725" cy="374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5216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F29A722-F091-A053-F7CE-BFACC9A8A3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FCB338-D0D2-C785-BF00-40019AE22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2886" y="685800"/>
            <a:ext cx="9594714" cy="827314"/>
          </a:xfrm>
        </p:spPr>
        <p:txBody>
          <a:bodyPr>
            <a:normAutofit/>
          </a:bodyPr>
          <a:lstStyle/>
          <a:p>
            <a:r>
              <a:rPr lang="pt-BR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MUNDO</a:t>
            </a:r>
            <a:endParaRPr lang="pt-BR" b="1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55B39F8-9D02-56C3-7A53-A20A43FEC4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0648" y="1665515"/>
            <a:ext cx="9984923" cy="4789714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	Ascensão da China e do </a:t>
            </a:r>
            <a:r>
              <a:rPr lang="pt-BR" sz="2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BRICS</a:t>
            </a: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, foi fortalecida e ampliado em suas duas últimas cúpulas e já reúne um PIB superior ao do G7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	Este movimento de nações à margem dos centros imperialistas, liderado pela China, desenha uma nova ordem mundial. Perspectivas promissoras para o Brasil</a:t>
            </a:r>
          </a:p>
          <a:p>
            <a:pPr algn="just"/>
            <a:endParaRPr lang="pt-BR" dirty="0"/>
          </a:p>
        </p:txBody>
      </p:sp>
      <p:pic>
        <p:nvPicPr>
          <p:cNvPr id="4" name="Imagem 3" descr="Placa vermelha com letras brancas&#10;&#10;O conteúdo gerado por IA pode estar incorreto.">
            <a:extLst>
              <a:ext uri="{FF2B5EF4-FFF2-40B4-BE49-F238E27FC236}">
                <a16:creationId xmlns:a16="http://schemas.microsoft.com/office/drawing/2014/main" id="{381AB1E0-9D7F-6118-91B5-3A388635E1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3697" r="53468" b="-3697"/>
          <a:stretch/>
        </p:blipFill>
        <p:spPr>
          <a:xfrm>
            <a:off x="11196940" y="6172200"/>
            <a:ext cx="652725" cy="374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305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CE2F84E-F4BC-D9BA-D563-7652350DC5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CD05A9-0DC0-8F1C-E717-25DDAFD94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2614" y="685800"/>
            <a:ext cx="9584986" cy="827314"/>
          </a:xfrm>
        </p:spPr>
        <p:txBody>
          <a:bodyPr>
            <a:normAutofit/>
          </a:bodyPr>
          <a:lstStyle/>
          <a:p>
            <a:r>
              <a:rPr lang="pt-BR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MUNDO</a:t>
            </a:r>
            <a:endParaRPr lang="pt-BR" b="1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603D72F-6150-7E7C-C1E5-D688DE7FDD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0648" y="1665515"/>
            <a:ext cx="9984923" cy="4789714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	Os EUA não abrem mão da hegemonia mundial e querem conter a qualquer custo a ascensão da China e do </a:t>
            </a:r>
            <a:r>
              <a:rPr lang="pt-BR" sz="2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BRICS</a:t>
            </a: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 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 	Com a promessa de reverter o processo de declínio americano, o presidente Trump desencadeou uma </a:t>
            </a:r>
            <a:r>
              <a:rPr lang="pt-BR" sz="2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guerra comercial (tarifaço)</a:t>
            </a: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, com forte pânico nos mercados de capitais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 	</a:t>
            </a:r>
            <a:endParaRPr lang="pt-BR" dirty="0"/>
          </a:p>
        </p:txBody>
      </p:sp>
      <p:pic>
        <p:nvPicPr>
          <p:cNvPr id="4" name="Imagem 3" descr="Placa vermelha com letras brancas&#10;&#10;O conteúdo gerado por IA pode estar incorreto.">
            <a:extLst>
              <a:ext uri="{FF2B5EF4-FFF2-40B4-BE49-F238E27FC236}">
                <a16:creationId xmlns:a16="http://schemas.microsoft.com/office/drawing/2014/main" id="{60163646-8EDC-1B9D-CF94-864E691538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3697" r="53468" b="-3697"/>
          <a:stretch/>
        </p:blipFill>
        <p:spPr>
          <a:xfrm>
            <a:off x="11196940" y="6172200"/>
            <a:ext cx="652725" cy="374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788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B3915F3-47BB-77CA-59E3-AD674FAAAB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973CC8-170E-129D-7024-60EFE6452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1456" y="685800"/>
            <a:ext cx="9416143" cy="827314"/>
          </a:xfrm>
        </p:spPr>
        <p:txBody>
          <a:bodyPr>
            <a:normAutofit/>
          </a:bodyPr>
          <a:lstStyle/>
          <a:p>
            <a:r>
              <a:rPr lang="pt-BR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MUNDO</a:t>
            </a:r>
            <a:endParaRPr lang="pt-BR" b="1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FE32FD3-2B4D-AFF5-15BD-8A43619A0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0648" y="1665515"/>
            <a:ext cx="9984923" cy="4789714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	A transição na direção de um novo arranjo geopolítico é acompanhada pelo agravamento das </a:t>
            </a:r>
            <a:r>
              <a:rPr lang="pt-BR" sz="2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contradições do sistema imperialista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2800" b="1" dirty="0">
                <a:latin typeface="Symbol" panose="05050102010706020507" pitchFamily="18" charset="2"/>
                <a:ea typeface="Aptos" panose="020B0004020202020204" pitchFamily="34" charset="0"/>
                <a:cs typeface="Aptos" panose="020B0004020202020204" pitchFamily="34" charset="0"/>
              </a:rPr>
              <a:t>	</a:t>
            </a: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A polarização social e política se entrelaçam ao </a:t>
            </a:r>
            <a:r>
              <a:rPr lang="pt-BR" sz="2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fracasso do neoliberalismo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	Falência da democracia burguesa e amplificação da </a:t>
            </a:r>
            <a:r>
              <a:rPr lang="pt-BR" sz="2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corrida armamentista</a:t>
            </a:r>
          </a:p>
        </p:txBody>
      </p:sp>
      <p:pic>
        <p:nvPicPr>
          <p:cNvPr id="4" name="Imagem 3" descr="Placa vermelha com letras brancas&#10;&#10;O conteúdo gerado por IA pode estar incorreto.">
            <a:extLst>
              <a:ext uri="{FF2B5EF4-FFF2-40B4-BE49-F238E27FC236}">
                <a16:creationId xmlns:a16="http://schemas.microsoft.com/office/drawing/2014/main" id="{7908BC4C-242C-B633-C5D1-246E29213C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3697" r="53468" b="-3697"/>
          <a:stretch/>
        </p:blipFill>
        <p:spPr>
          <a:xfrm>
            <a:off x="11196940" y="6172200"/>
            <a:ext cx="652725" cy="374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505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4330CDC-1580-41C8-CB6E-0B0C91F6AD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C92EEC-5B1A-C911-C8CB-2AB17D54D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1524" y="685800"/>
            <a:ext cx="9546076" cy="827314"/>
          </a:xfrm>
        </p:spPr>
        <p:txBody>
          <a:bodyPr>
            <a:normAutofit/>
          </a:bodyPr>
          <a:lstStyle/>
          <a:p>
            <a:r>
              <a:rPr lang="pt-BR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MUNDO</a:t>
            </a:r>
            <a:endParaRPr lang="pt-BR" b="1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17133FD-042E-76AF-3C3F-4B03DEA0FD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0648" y="1665515"/>
            <a:ext cx="9984923" cy="4789714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	Este quadro é agravado pela </a:t>
            </a:r>
            <a:r>
              <a:rPr lang="pt-BR" sz="2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crise climática</a:t>
            </a: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, que avança em meio à desordem global sem muitas esperanças de solução nos marcos do sistema capitalista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 	</a:t>
            </a:r>
            <a:r>
              <a:rPr lang="pt-BR" sz="2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Fake News </a:t>
            </a: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com o respaldo das big </a:t>
            </a:r>
            <a:r>
              <a:rPr lang="pt-BR" sz="2800" b="1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techs</a:t>
            </a:r>
            <a:r>
              <a:rPr lang="pt-BR" sz="2800" b="1" dirty="0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. A </a:t>
            </a: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extrema direita se apresenta como força antissistema para manipular o sentimento generalizado de mal estar social que parece provir da crise e explorar a ignorância política</a:t>
            </a:r>
          </a:p>
        </p:txBody>
      </p:sp>
      <p:pic>
        <p:nvPicPr>
          <p:cNvPr id="4" name="Imagem 3" descr="Placa vermelha com letras brancas&#10;&#10;O conteúdo gerado por IA pode estar incorreto.">
            <a:extLst>
              <a:ext uri="{FF2B5EF4-FFF2-40B4-BE49-F238E27FC236}">
                <a16:creationId xmlns:a16="http://schemas.microsoft.com/office/drawing/2014/main" id="{4FA7682D-736D-BA26-56C3-FE732B64E3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3697" r="53468" b="-3697"/>
          <a:stretch/>
        </p:blipFill>
        <p:spPr>
          <a:xfrm>
            <a:off x="11196940" y="6172200"/>
            <a:ext cx="652725" cy="374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727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8023E82-FD81-3C02-E15B-9864770342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229697-5624-DA94-6303-82CCC9AC5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2614" y="685800"/>
            <a:ext cx="9584986" cy="827314"/>
          </a:xfrm>
        </p:spPr>
        <p:txBody>
          <a:bodyPr>
            <a:normAutofit/>
          </a:bodyPr>
          <a:lstStyle/>
          <a:p>
            <a:r>
              <a:rPr lang="pt-BR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O MUNDO</a:t>
            </a:r>
            <a:endParaRPr lang="pt-BR" b="1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D135ABE-606D-657E-6462-67AEC64DD5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0648" y="1513114"/>
            <a:ext cx="10156084" cy="4942115"/>
          </a:xfrm>
        </p:spPr>
        <p:txBody>
          <a:bodyPr>
            <a:normAutofit fontScale="92500"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	</a:t>
            </a:r>
            <a:r>
              <a:rPr lang="pt-BR" sz="2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Guerra Rússia</a:t>
            </a:r>
            <a:r>
              <a:rPr lang="pt-BR" sz="2800" b="1" dirty="0">
                <a:solidFill>
                  <a:srgbClr val="FF0000"/>
                </a:solidFill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pt-BR" sz="2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X Ucrânia </a:t>
            </a: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prossegue, apesar da bravata de Donald Trump, que prometeu acabar com o conflito “em 24h” 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2800" b="1" dirty="0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	</a:t>
            </a: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O </a:t>
            </a:r>
            <a:r>
              <a:rPr lang="pt-BR" sz="2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genocídio contra palestinos </a:t>
            </a: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na Faixa de Gaza continua. O governo sionista de Israel tem como objetivo se apropriar do território palestino, atropelando a ONU e o direito internacional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	O chefe da Casa Branca promoveu uma reviravolta na política externa dos EUA que ameaça a aliança com as potências europeias, a unidade do G7 e a OTAN</a:t>
            </a:r>
          </a:p>
        </p:txBody>
      </p:sp>
      <p:pic>
        <p:nvPicPr>
          <p:cNvPr id="4" name="Imagem 3" descr="Placa vermelha com letras brancas&#10;&#10;O conteúdo gerado por IA pode estar incorreto.">
            <a:extLst>
              <a:ext uri="{FF2B5EF4-FFF2-40B4-BE49-F238E27FC236}">
                <a16:creationId xmlns:a16="http://schemas.microsoft.com/office/drawing/2014/main" id="{F9DB9CCB-A713-7C47-5E5A-1CF176F2FA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3697" r="53468" b="-3697"/>
          <a:stretch/>
        </p:blipFill>
        <p:spPr>
          <a:xfrm>
            <a:off x="11196940" y="6172200"/>
            <a:ext cx="652725" cy="374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606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56C700E-B904-CD01-0C71-E17BF47AF6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B6244A-1518-417E-628E-F04A65B17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0434" y="685800"/>
            <a:ext cx="9507165" cy="827314"/>
          </a:xfrm>
        </p:spPr>
        <p:txBody>
          <a:bodyPr>
            <a:normAutofit/>
          </a:bodyPr>
          <a:lstStyle/>
          <a:p>
            <a:r>
              <a:rPr lang="pt-BR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MUNDO</a:t>
            </a:r>
            <a:endParaRPr lang="pt-BR" b="1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15B2461-4085-B99E-CB3E-E5CFC31C4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0648" y="1665515"/>
            <a:ext cx="9984923" cy="4789714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	É preciso reiterar a </a:t>
            </a:r>
            <a:r>
              <a:rPr lang="pt-BR" sz="2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solidariedade</a:t>
            </a: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com o povo e o governo cubano, contra o criminoso bloqueio imperialista imposto pelos EUA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2800" b="1" dirty="0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	S</a:t>
            </a:r>
            <a:r>
              <a:rPr lang="pt-BR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olidariedade à Venezuela e apoio à heroica resistência do povo palestino</a:t>
            </a:r>
          </a:p>
          <a:p>
            <a:pPr>
              <a:buNone/>
            </a:pPr>
            <a:r>
              <a:rPr lang="pt-BR" sz="2800" b="1" kern="0" dirty="0">
                <a:effectLst/>
                <a:latin typeface="Symbol" panose="05050102010706020507" pitchFamily="18" charset="2"/>
                <a:ea typeface="Aptos" panose="020B0004020202020204" pitchFamily="34" charset="0"/>
                <a:cs typeface="Aptos" panose="020B0004020202020204" pitchFamily="34" charset="0"/>
              </a:rPr>
              <a:t>	</a:t>
            </a:r>
            <a:r>
              <a:rPr lang="pt-BR" sz="2800" b="1" kern="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As nações precisam de uma nova ordem mundial, democrática, justa e pacífica</a:t>
            </a:r>
            <a:endParaRPr lang="pt-BR" sz="2800" b="1" dirty="0"/>
          </a:p>
        </p:txBody>
      </p:sp>
      <p:pic>
        <p:nvPicPr>
          <p:cNvPr id="4" name="Imagem 3" descr="Placa vermelha com letras brancas&#10;&#10;O conteúdo gerado por IA pode estar incorreto.">
            <a:extLst>
              <a:ext uri="{FF2B5EF4-FFF2-40B4-BE49-F238E27FC236}">
                <a16:creationId xmlns:a16="http://schemas.microsoft.com/office/drawing/2014/main" id="{88F6DDEB-BEE0-8E5D-F1E1-2FBF41EBD6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3697" r="53468" b="-3697"/>
          <a:stretch/>
        </p:blipFill>
        <p:spPr>
          <a:xfrm>
            <a:off x="11196940" y="6172200"/>
            <a:ext cx="652725" cy="374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46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Cortar">
  <a:themeElements>
    <a:clrScheme name="Cortar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ortar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ortar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TM10001105[[fn=Cortar]]</Template>
  <TotalTime>193</TotalTime>
  <Words>1357</Words>
  <Application>Microsoft Office PowerPoint</Application>
  <PresentationFormat>Widescreen</PresentationFormat>
  <Paragraphs>90</Paragraphs>
  <Slides>23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9" baseType="lpstr">
      <vt:lpstr>Aptos</vt:lpstr>
      <vt:lpstr>Arial</vt:lpstr>
      <vt:lpstr>Franklin Gothic Book</vt:lpstr>
      <vt:lpstr>Symbol</vt:lpstr>
      <vt:lpstr>Wingdings</vt:lpstr>
      <vt:lpstr>Cortar</vt:lpstr>
      <vt:lpstr>APRESENTAÇÃO DO DOCUMENTO BASE DO 6º Congresso nacional</vt:lpstr>
      <vt:lpstr>MUNDO</vt:lpstr>
      <vt:lpstr>MUNDO</vt:lpstr>
      <vt:lpstr>MUNDO</vt:lpstr>
      <vt:lpstr>MUNDO</vt:lpstr>
      <vt:lpstr>MUNDO</vt:lpstr>
      <vt:lpstr>MUNDO</vt:lpstr>
      <vt:lpstr>O MUNDO</vt:lpstr>
      <vt:lpstr>MUNDO</vt:lpstr>
      <vt:lpstr>BRASIL</vt:lpstr>
      <vt:lpstr>BRASIL</vt:lpstr>
      <vt:lpstr>BRASIL</vt:lpstr>
      <vt:lpstr>BRASIL</vt:lpstr>
      <vt:lpstr>BRASIL</vt:lpstr>
      <vt:lpstr>BRASIL</vt:lpstr>
      <vt:lpstr> BRASIL</vt:lpstr>
      <vt:lpstr>PLANO DE LUTAS</vt:lpstr>
      <vt:lpstr>PLANO DE LUTAS</vt:lpstr>
      <vt:lpstr>PLANO DE LUTAS</vt:lpstr>
      <vt:lpstr>PLANO DE LUTAS</vt:lpstr>
      <vt:lpstr>PLANO DE LUTAS</vt:lpstr>
      <vt:lpstr>PLANO DE LUTAS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Daniela Catto</dc:creator>
  <cp:lastModifiedBy>Adilson  Araujo</cp:lastModifiedBy>
  <cp:revision>10</cp:revision>
  <dcterms:created xsi:type="dcterms:W3CDTF">2025-04-10T19:04:38Z</dcterms:created>
  <dcterms:modified xsi:type="dcterms:W3CDTF">2025-05-05T14:42:21Z</dcterms:modified>
</cp:coreProperties>
</file>